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50"/>
      <c:rotY val="6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Hoja3!$A$11</c:f>
              <c:strCache>
                <c:ptCount val="1"/>
                <c:pt idx="0">
                  <c:v>LICORES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 28 DE FEBRERO 2018</c:v>
                </c:pt>
              </c:strCache>
            </c:strRef>
          </c:cat>
          <c:val>
            <c:numRef>
              <c:f>Hoja3!$B$11:$D$11</c:f>
              <c:numCache>
                <c:formatCode>_-* #,##0\ _€_-;\-* #,##0\ _€_-;_-* "-"??\ _€_-;_-@_-</c:formatCode>
                <c:ptCount val="3"/>
                <c:pt idx="0" formatCode="#,##0">
                  <c:v>32877</c:v>
                </c:pt>
                <c:pt idx="1">
                  <c:v>28245</c:v>
                </c:pt>
                <c:pt idx="2" formatCode="_-* #,##0_-;\-* #,##0_-;_-* &quot;-&quot;_-;_-@_-">
                  <c:v>3646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5-4066-9854-B39012726D32}"/>
            </c:ext>
          </c:extLst>
        </c:ser>
        <c:ser>
          <c:idx val="1"/>
          <c:order val="1"/>
          <c:tx>
            <c:strRef>
              <c:f>Hoja3!$A$12</c:f>
              <c:strCache>
                <c:ptCount val="1"/>
                <c:pt idx="0">
                  <c:v>ELEMENTOS PARA ADULTERAR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 28 DE FEBRERO 2018</c:v>
                </c:pt>
              </c:strCache>
            </c:strRef>
          </c:cat>
          <c:val>
            <c:numRef>
              <c:f>Hoja3!$B$12:$D$12</c:f>
              <c:numCache>
                <c:formatCode>_-* #,##0\ _€_-;\-* #,##0\ _€_-;_-* "-"??\ _€_-;_-@_-</c:formatCode>
                <c:ptCount val="3"/>
                <c:pt idx="0" formatCode="#,##0">
                  <c:v>59349</c:v>
                </c:pt>
                <c:pt idx="1">
                  <c:v>45613</c:v>
                </c:pt>
                <c:pt idx="2" formatCode="_-* #,##0_-;\-* #,##0_-;_-* &quot;-&quot;_-;_-@_-">
                  <c:v>31013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5-4066-9854-B39012726D32}"/>
            </c:ext>
          </c:extLst>
        </c:ser>
        <c:ser>
          <c:idx val="2"/>
          <c:order val="2"/>
          <c:tx>
            <c:strRef>
              <c:f>Hoja3!$A$13</c:f>
              <c:strCache>
                <c:ptCount val="1"/>
                <c:pt idx="0">
                  <c:v>CIGARRILLOS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 28 DE FEBRERO 2018</c:v>
                </c:pt>
              </c:strCache>
            </c:strRef>
          </c:cat>
          <c:val>
            <c:numRef>
              <c:f>Hoja3!$B$13:$D$13</c:f>
              <c:numCache>
                <c:formatCode>_-* #,##0\ _€_-;\-* #,##0\ _€_-;_-* "-"??\ _€_-;_-@_-</c:formatCode>
                <c:ptCount val="3"/>
                <c:pt idx="0" formatCode="#,##0">
                  <c:v>92273</c:v>
                </c:pt>
                <c:pt idx="1">
                  <c:v>135474</c:v>
                </c:pt>
                <c:pt idx="2" formatCode="_-* #,##0_-;\-* #,##0_-;_-* &quot;-&quot;_-;_-@_-">
                  <c:v>67326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5-4066-9854-B39012726D32}"/>
            </c:ext>
          </c:extLst>
        </c:ser>
        <c:shape val="box"/>
        <c:axId val="49633152"/>
        <c:axId val="49634688"/>
        <c:axId val="0"/>
      </c:bar3DChart>
      <c:catAx>
        <c:axId val="496331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s-ES" sz="800"/>
            </a:pPr>
            <a:endParaRPr lang="es-CO"/>
          </a:p>
        </c:txPr>
        <c:crossAx val="49634688"/>
        <c:crosses val="autoZero"/>
        <c:auto val="1"/>
        <c:lblAlgn val="ctr"/>
        <c:lblOffset val="100"/>
      </c:catAx>
      <c:valAx>
        <c:axId val="4963468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49633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s-CO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CONSOLIDADOS</a:t>
            </a:r>
            <a:endParaRPr lang="es-CO" b="1" i="1" dirty="0" smtClean="0">
              <a:solidFill>
                <a:schemeClr val="tx2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ESTRATEGIA ANTICONTRABANDO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FEBRERO 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2018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254977" y="142508"/>
            <a:ext cx="8673978" cy="752475"/>
            <a:chOff x="254977" y="142508"/>
            <a:chExt cx="8673978" cy="752475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977" y="142508"/>
              <a:ext cx="16002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0630" y="200391"/>
              <a:ext cx="18383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0 Imagen" descr="rentas-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" action="ppaction://noaction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2018</a:t>
            </a:r>
          </a:p>
          <a:p>
            <a:pPr algn="ctr">
              <a:buNone/>
            </a:pPr>
            <a:r>
              <a:rPr lang="pt-BR" sz="1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 28 de </a:t>
            </a:r>
            <a:r>
              <a:rPr lang="pt-BR" sz="1800" b="1" i="1" dirty="0" err="1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febrero</a:t>
            </a:r>
            <a:endParaRPr lang="pt-BR" sz="18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CuadroTexto">
            <a:hlinkClick r:id="" action="ppaction://noaction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63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" action="ppaction://noaction"/>
          </p:cNvPr>
          <p:cNvSpPr txBox="1"/>
          <p:nvPr/>
        </p:nvSpPr>
        <p:spPr>
          <a:xfrm>
            <a:off x="21768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" action="ppaction://noaction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  3.646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" action="ppaction://noaction"/>
          </p:cNvPr>
          <p:cNvSpPr txBox="1"/>
          <p:nvPr/>
        </p:nvSpPr>
        <p:spPr>
          <a:xfrm>
            <a:off x="44929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 67.326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" action="ppaction://noaction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31.013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20 CuadroTexto">
            <a:hlinkClick r:id="" action="ppaction://noaction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" action="ppaction://noaction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" action="ppaction://noaction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CuadroTexto">
            <a:hlinkClick r:id="" action="ppaction://noaction"/>
          </p:cNvPr>
          <p:cNvSpPr txBox="1"/>
          <p:nvPr/>
        </p:nvSpPr>
        <p:spPr>
          <a:xfrm>
            <a:off x="4205513" y="33869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3.866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" action="ppaction://noaction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graphicFrame>
        <p:nvGraphicFramePr>
          <p:cNvPr id="19" name="18 Gráfico"/>
          <p:cNvGraphicFramePr/>
          <p:nvPr/>
        </p:nvGraphicFramePr>
        <p:xfrm>
          <a:off x="4424363" y="3944937"/>
          <a:ext cx="4719637" cy="229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Realizados operativos en carretera y en principales municipios del Departamento incluido </a:t>
            </a:r>
            <a:r>
              <a:rPr lang="es-CO" dirty="0" err="1" smtClean="0"/>
              <a:t>Tumaco</a:t>
            </a:r>
            <a:r>
              <a:rPr lang="es-CO" dirty="0" smtClean="0"/>
              <a:t>, lo </a:t>
            </a:r>
            <a:r>
              <a:rPr lang="es-CO" smtClean="0"/>
              <a:t>que permitió </a:t>
            </a:r>
            <a:r>
              <a:rPr lang="es-CO" dirty="0" smtClean="0"/>
              <a:t>el decomiso de una importante cantidad de cigarrillos y elementos para adulterar, lo que se refleja en que al mes de febrero se alcance el 50% del total de productos decomisados en la vigencia 2016.</a:t>
            </a:r>
          </a:p>
          <a:p>
            <a:pPr algn="just"/>
            <a:r>
              <a:rPr lang="es-CO" dirty="0" smtClean="0"/>
              <a:t>Recibimos visita de la Asesora de la Federación Nacional de Departamentos para revisión de los compromisos del convenio.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812</TotalTime>
  <Words>118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Presentación1</vt:lpstr>
      <vt:lpstr>Diapositiva 1</vt:lpstr>
      <vt:lpstr>INFORME DE RESULTADOS</vt:lpstr>
      <vt:lpstr>INFORME DE 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125</cp:revision>
  <dcterms:created xsi:type="dcterms:W3CDTF">2016-02-24T15:11:44Z</dcterms:created>
  <dcterms:modified xsi:type="dcterms:W3CDTF">2018-04-06T23:30:02Z</dcterms:modified>
</cp:coreProperties>
</file>